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6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2" r:id="rId4"/>
    <p:sldMasterId id="2147483734" r:id="rId5"/>
    <p:sldMasterId id="2147483759" r:id="rId6"/>
    <p:sldMasterId id="2147483772" r:id="rId7"/>
    <p:sldMasterId id="2147483785" r:id="rId8"/>
    <p:sldMasterId id="2147483797" r:id="rId9"/>
    <p:sldMasterId id="2147483811" r:id="rId10"/>
    <p:sldMasterId id="2147483825" r:id="rId11"/>
    <p:sldMasterId id="2147483850" r:id="rId12"/>
    <p:sldMasterId id="2147483874" r:id="rId13"/>
    <p:sldMasterId id="2147483892" r:id="rId14"/>
    <p:sldMasterId id="2147483904" r:id="rId15"/>
    <p:sldMasterId id="2147483916" r:id="rId16"/>
    <p:sldMasterId id="2147483928" r:id="rId17"/>
  </p:sldMasterIdLst>
  <p:notesMasterIdLst>
    <p:notesMasterId r:id="rId43"/>
  </p:notesMasterIdLst>
  <p:sldIdLst>
    <p:sldId id="256" r:id="rId18"/>
    <p:sldId id="257" r:id="rId19"/>
    <p:sldId id="258" r:id="rId20"/>
    <p:sldId id="286" r:id="rId21"/>
    <p:sldId id="263" r:id="rId22"/>
    <p:sldId id="262" r:id="rId23"/>
    <p:sldId id="265" r:id="rId24"/>
    <p:sldId id="266" r:id="rId25"/>
    <p:sldId id="268" r:id="rId26"/>
    <p:sldId id="269" r:id="rId27"/>
    <p:sldId id="270" r:id="rId28"/>
    <p:sldId id="272" r:id="rId29"/>
    <p:sldId id="287" r:id="rId30"/>
    <p:sldId id="267" r:id="rId31"/>
    <p:sldId id="274" r:id="rId32"/>
    <p:sldId id="275" r:id="rId33"/>
    <p:sldId id="276" r:id="rId34"/>
    <p:sldId id="288" r:id="rId35"/>
    <p:sldId id="283" r:id="rId36"/>
    <p:sldId id="278" r:id="rId37"/>
    <p:sldId id="285" r:id="rId38"/>
    <p:sldId id="284" r:id="rId39"/>
    <p:sldId id="279" r:id="rId40"/>
    <p:sldId id="289" r:id="rId41"/>
    <p:sldId id="290" r:id="rId4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heme" Target="theme/theme1.xml"/><Relationship Id="rId20" Type="http://schemas.openxmlformats.org/officeDocument/2006/relationships/slide" Target="slides/slide3.xml"/><Relationship Id="rId41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F89C2-C275-4A03-A2D6-AEF477584B70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3B840-AF8A-4D07-85EE-6B7097D1A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61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E69594C2-6A39-484B-A927-1D791F8707C8}" type="slidenum">
              <a:rPr lang="it-IT" sz="1200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936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6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it-IT"/>
              <a:t>Dei 25.7 milioni, 1 su 6 riceve CP </a:t>
            </a:r>
            <a:r>
              <a:rPr lang="it-IT" sz="1800" b="1">
                <a:solidFill>
                  <a:srgbClr val="660066"/>
                </a:solidFill>
                <a:latin typeface="Palatino Linotype" pitchFamily="18" charset="0"/>
              </a:rPr>
              <a:t>Il 30-45% dei malati con bisogni di Cure Palliative richiedono un intervento di Cure Palliative Specialistiche (Global Atlas of Palliative Care at the end of life – WPCA e WHO 2014</a:t>
            </a:r>
            <a:r>
              <a:rPr lang="it-IT" sz="1800">
                <a:solidFill>
                  <a:srgbClr val="660066"/>
                </a:solidFill>
                <a:latin typeface="Palatino Linotype" pitchFamily="18" charset="0"/>
              </a:rPr>
              <a:t>)</a:t>
            </a:r>
            <a:endParaRPr lang="it-IT" sz="1800" b="1">
              <a:solidFill>
                <a:srgbClr val="660066"/>
              </a:solidFill>
              <a:latin typeface="Palatino Linotype" pitchFamily="18" charset="0"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781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A2FE4-53F9-4EEB-B476-43E7B4DEADB6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87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4863" indent="-309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8250" indent="-247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3550" indent="-247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8850" indent="-247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86050" indent="-247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3250" indent="-247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00450" indent="-247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57650" indent="-247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9FF674D-0FD0-4072-A749-BDE47BF1300E}" type="slidenum">
              <a:rPr lang="it-IT" sz="1300" smtClean="0">
                <a:solidFill>
                  <a:srgbClr val="000000"/>
                </a:solidFill>
              </a:rPr>
              <a:pPr/>
              <a:t>11</a:t>
            </a:fld>
            <a:endParaRPr lang="it-IT" sz="1300">
              <a:solidFill>
                <a:srgbClr val="000000"/>
              </a:solidFill>
            </a:endParaRPr>
          </a:p>
        </p:txBody>
      </p:sp>
      <p:sp>
        <p:nvSpPr>
          <p:cNvPr id="65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62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88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/>
              <a:t>Altri lavori evidenziati da una revisione sistematica</a:t>
            </a:r>
          </a:p>
        </p:txBody>
      </p:sp>
      <p:sp>
        <p:nvSpPr>
          <p:cNvPr id="63488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A4D49E-0F2A-4828-9AA0-6751ECDE241D}" type="slidenum">
              <a:rPr lang="it-IT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78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DC90-802E-48D7-B60D-B3BD7F1D9E5A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755-3AE8-4975-8605-190409F9E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87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DC90-802E-48D7-B60D-B3BD7F1D9E5A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755-3AE8-4975-8605-190409F9E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1308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F7888-CB05-4AE8-AE76-A36F147D8FA6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9ADF37A-08E6-4EC9-8EC7-B2B35FE0B1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6834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4600C-CD05-407E-BA76-4154325F3311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5106029-085C-4EBF-898F-78AA206D2F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4882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4C170-E556-4E3F-AD8E-02214E6B6C50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182A810-1445-48AB-A199-9FD109E785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0390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BFC30-B080-41A2-97FF-85E867F5CC7D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D01B160-9D66-4CB7-80C1-FF699D604C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5906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09600" y="1600203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5C9F7-B10E-431F-92C7-EC79E3E46052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F97E45E-579A-4F18-A44B-D94552CDE6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1432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82480B6-118F-4325-8F25-807A12BE04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4841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C7947EC-2BD1-4B12-ACDC-D3DD75A785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6541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4B9C81F-8348-448E-874F-56CF3E3F59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3803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62FA2D1-5C8F-488D-B5DA-360F3A3618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4453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A3AE618-FB6A-4E76-B8B1-AAF15A020D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27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DC90-802E-48D7-B60D-B3BD7F1D9E5A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755-3AE8-4975-8605-190409F9E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6626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173D728-A5D4-4A67-B642-D3093F1784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1264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2A141A7-46D6-41D3-8A3C-9097BB5B58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0661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D69A423-3E0F-4285-AB3F-277289D53C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5118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4FB9D7D-DCBD-4B48-9DC4-6E6970B60E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2265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D5A5699-8448-4F14-AF70-EBD01EB1D4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8252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DAA6ECC-00F2-44EA-9121-47FB40AF47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8694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732D566-6951-4799-B202-5717971626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773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BA855AB-900B-4E05-9129-C0A497400C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6150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4397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43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5AC67A2D-E9F2-4E84-A770-900A9C123C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4061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FF6704EB-8CB0-42C0-972F-07FBD2AEF6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379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70F6BA-FE1D-4257-8341-A130BE527BD8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C27F2EA-EF3D-4D92-B7ED-82E88B23D1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1786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5818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581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54" indent="0">
              <a:buNone/>
              <a:defRPr sz="2000"/>
            </a:lvl2pPr>
            <a:lvl3pPr marL="914309" indent="0">
              <a:buNone/>
              <a:defRPr sz="18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40DBC6F0-D299-4040-93AC-D7950BD228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6794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092" y="1825625"/>
            <a:ext cx="5179338" cy="43497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69809" y="1825625"/>
            <a:ext cx="5180925" cy="43497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2043BD31-9D48-4B5A-8E47-F00601A130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2734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5817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5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984" y="1681163"/>
            <a:ext cx="5182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984" y="2505075"/>
            <a:ext cx="5182512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9057FCDE-56A4-4841-A144-50B156F74C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5072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29A08D6F-9372-4CAF-87E9-3C1CB389A6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8936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0BD37D3F-BF26-4EEB-B9F2-E0961D3607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9134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2513" y="987426"/>
            <a:ext cx="61729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EF032958-6C59-4315-9676-F021315091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101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29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8BDE63AD-65A9-47DF-81F4-8D0AEB392E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4601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A52B86B0-3027-446B-9876-980550F0CE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2537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6971" cy="58102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02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D7A83C00-A1D1-4D67-803B-F778A1B92D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441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F0FFC47-48B2-48C4-A1D7-03101D18BC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708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20823D-4863-4623-8C43-B375180204EB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E18412A-B478-42F9-8FDB-7CFF6300B0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6218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562059-A1A2-4956-8D0C-EBCC16F2AD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094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AE1657-B203-4AA6-A06A-DB9CBB6A93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6455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0D103E-73DE-4E6A-9215-8867CD2EED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6409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6D442B-9DE5-4E03-ADF5-E3474FEEC9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7531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CA3F0E5-8C8C-4178-8D6E-F227CAA422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8911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FAADB7-6AF5-4B63-BF63-22DFE7D0ED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3991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88B468-64B1-47EA-8333-B838BDC15C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6658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24365C-991E-45AF-AD28-0B1F1FE278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6617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EC6590-A537-45AA-9E87-D85DFD1DEB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3646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648BE4-8E6F-4959-A05E-ADCA55B605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993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57E5E60-33FA-4638-8A71-60FC6DCA7142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7C42187-D359-4DC2-A15A-1D79721977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4156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D8904E96-0408-4364-9D23-5B571A0E950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20223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D630FEBC-1AAF-477E-9313-A5705A4F5F2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00223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72559F69-D921-429E-9E54-5E833F8880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47481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3F03966E-D6C5-4C33-9BA2-2A30C97DE1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19747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18731819-734F-44DC-B15A-77078B28B86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80178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C134C7E3-C0C9-4ED4-944B-FF170A44AB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20589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2855D3D3-0325-47DB-955F-5E038D096B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10203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95270A3-3CAD-4868-90E3-8D7CA5EE2C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196490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144DC2B4-2E3C-419E-9636-4AC222432E9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49560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43934EF9-CCCA-46F4-B660-AFECE92C201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2030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6FF3BF7-C629-4FF6-9CD6-2B3C9E96704C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2D51E54-AC9B-4A3E-8448-54A580B533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39063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BEDC2301-A4AC-4342-8738-ABE88D8ECB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44208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0312D0F-7B6A-4935-82F8-45A99DE9720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503851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58ED5E70-45F6-405E-A20B-828008F3B5C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980204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95F4FFF2-688F-4E11-873F-BE6EA302A2F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808118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7F49F7F3-2B99-41FC-A113-042C34939F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88325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olo, clip multimedi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risorsa multimediale 2"/>
          <p:cNvSpPr>
            <a:spLocks noGrp="1"/>
          </p:cNvSpPr>
          <p:nvPr>
            <p:ph type="media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E4D0030A-4251-4BCB-975F-81DEAD85318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438572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220AEAB0-5472-4846-A92D-7C8D65568D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879634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BC4372-A35A-4DAC-B2C4-28C85A9FDA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8278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677D53-21D8-423D-B032-CBE698B740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2609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4E761E-000A-4BB3-8CBD-7BF8ECE228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81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96117C-4C22-4A6E-A59E-70F8C78A6041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16516A1-CB5C-42B1-88E8-4DF9D83393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276934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69984" cy="4505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2785" y="1600201"/>
            <a:ext cx="5372100" cy="4505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3E73B9-20AB-480B-8588-3864BD8F50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2057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C857575-3B29-4B24-A7C6-79938C45F1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0238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17BB83-DAE0-4BCF-89B7-46C9DF81F7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84935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FF1633-B659-444C-9C08-7CA9172834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7271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982B3D-D15C-4EBF-AE50-A4C7324B14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58511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A39ADC-AD7A-4F76-B48C-4047D023F9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17704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FAF679-3E7C-422D-BC55-D7E8EBE8D5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98579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20151" y="274639"/>
            <a:ext cx="2734733" cy="58308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07351" cy="58308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4E8392-D8BE-4F3E-A602-B0506B533F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17835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0464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77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26A94A9-47F2-4F4F-BCA8-3985240E14F6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59B42D3-7B21-4CBD-A2B1-26D2BD5718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44207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439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750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4383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1411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8024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4320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7826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285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5266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04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4E640E-2B16-490D-BFDD-002FF3B9453E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C71706-E616-4012-AC07-3A14254BB6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3151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1083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620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485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0138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8107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217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6236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8750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8380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19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98C20E-47E6-40FA-A594-46E6C4515842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6B086F-886B-4647-8206-936758D4DF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57721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4DE76D-6C5C-4009-BE51-E497EAE986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15877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9C4740-DF9C-482A-BD16-46ADB3C50D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27993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17561D-D128-4467-A7C0-79F91AC6A0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65869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69984" cy="4505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2785" y="1600201"/>
            <a:ext cx="5372100" cy="4505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8DFF3A-101B-4E35-A95E-32C2D56943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72571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C4CAC5-ABC0-4353-93B0-64ECDC6F21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71471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7ADC75-390E-4FF9-B77D-12073BC7EF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957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97562-5E8B-42DE-928A-1B72A4594D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3926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5CADB51-D27A-4173-B67A-647854F49C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91028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A5BA29-5861-4AD8-B0A1-3A371EADCD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95043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396C80-5F71-4FAF-8857-A092C030BE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5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DC90-802E-48D7-B60D-B3BD7F1D9E5A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755-3AE8-4975-8605-190409F9E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215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ABF24F-865C-41BD-A946-0D2899C80C1E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E0993B4-1AFE-4A45-987A-836AB33DDE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52282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20151" y="274639"/>
            <a:ext cx="2734733" cy="58308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07351" cy="58308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1" hangingPunct="1">
              <a:buSzTx/>
              <a:defRPr sz="2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F38DBD-15E2-41A0-B154-569F0A025E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32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EF039DE-6CFE-46AC-AE4F-D30EAAAFA168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0FC47CC-11EA-43E9-82C2-405CA4ED91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403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3F1E07-481E-46F6-8730-41926A202FC5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5A95EC-EC07-45C1-AB8A-30114E7844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221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95A11A-DDAB-4E46-A179-D40E355067F9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0A440C9-CBCD-4194-BB90-88118BCAAD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228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F7423E5-7EB2-4CAA-ACC9-2E3AB16F2D89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E4DBC24-88E1-49B1-88E0-505790BB79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491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6830D6-23CC-40EF-A20E-A21B21CF5612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D97CE1-3915-4968-B0EC-0C785D7C95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960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0A471B1-7385-4CA1-AAEA-84028B3539F7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10452A9-FFDC-4B25-9799-0337D2E3E6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33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5F2C14C-DACF-4B1C-AA05-0B8E6F0340BD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1F80DAC-2E35-4263-B29D-77FCECCDC9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552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29B8CC-48BC-4AF2-B29A-1E468D55F543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E9D9BB-5E7A-46BC-BA5D-27742F8500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637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AA872D6-3558-42FC-A620-4D82406F4BA1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7C5607-EDC7-4375-89A5-981B3BDC2D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78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DC90-802E-48D7-B60D-B3BD7F1D9E5A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755-3AE8-4975-8605-190409F9E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888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9664817-EF1E-479C-B09E-79DD1DDFEC69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5656565-681D-4B7A-9152-EC5D34913D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791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843DF08-0A06-40F0-B14A-7FEE6AC0E760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F0DFACF-A199-46EA-AE28-C7599DD2C0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586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E69AF8-0CB1-40BD-9004-1796FE750E40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BD22FE8-3A43-470E-91A0-86EF407F14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97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71EF82E-89DF-469A-AD09-6B03AEC7759E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CA3E706-8FA5-4F9F-B1B8-4D48437091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367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A1A06-2E14-4F22-B477-5CFFA68DE706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866C749-2EEE-4092-B4F1-7BB16EB3E33A}" type="slidenum">
              <a:rPr lang="it-IT" altLang="it-IT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8601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11A58-9A24-4EC9-ABB8-5A8F60EAECEB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13B5CF8-546A-4EAD-9206-CDD57B576883}" type="slidenum">
              <a:rPr lang="it-IT" altLang="it-IT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89446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55EEC-E5CE-456E-9B4B-2390EA937104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D51BD14-61B0-4C40-8BC6-6AA2C4EE2A55}" type="slidenum">
              <a:rPr lang="it-IT" altLang="it-IT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0882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96E1-2B7C-44CC-8A9E-CB4FF73E7428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24A8E33-22B3-48EA-A39E-36E336C7F2C8}" type="slidenum">
              <a:rPr lang="it-IT" altLang="it-IT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933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0E6C-AED0-455E-92D5-87780ACA1B49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34033AB-E0C4-4053-BF4C-0EA222DC2F48}" type="slidenum">
              <a:rPr lang="it-IT" altLang="it-IT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09749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A87CA-DBFF-4C9F-A650-E2F5F4818BCE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AB62CB9-F9F8-4F6C-9DC7-A6398750D4D3}" type="slidenum">
              <a:rPr lang="it-IT" altLang="it-IT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427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DC90-802E-48D7-B60D-B3BD7F1D9E5A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755-3AE8-4975-8605-190409F9E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9058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17E4E-1079-4A9C-ABAD-D43ED669A6D6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7C3E117-3102-411A-B5AE-838E1A523543}" type="slidenum">
              <a:rPr lang="it-IT" altLang="it-IT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2609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DC9C7-9BC8-4F86-BBB2-DC5B428E445A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F41628E-1E01-4E1B-847D-8F30156004DB}" type="slidenum">
              <a:rPr lang="it-IT" altLang="it-IT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9708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E7373-EDB8-4278-A0A0-06D4C812477A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DD82227-BE50-4D91-977D-305C78ACF605}" type="slidenum">
              <a:rPr lang="it-IT" altLang="it-IT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2725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83B2-E608-40DC-B55F-19689192D036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7DC8568-10BA-4011-B99C-A60774CF7305}" type="slidenum">
              <a:rPr lang="it-IT" altLang="it-IT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5826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9B80D-66F4-4B5C-9F77-C1340693786E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C23B47B-D5C1-476B-82F0-EDDC0BE1C593}" type="slidenum">
              <a:rPr lang="it-IT" altLang="it-IT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79592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C7DB5-433A-4229-B878-B7F1FD2337D1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11F6F77-97F8-4BB3-9AC6-7276F89BA2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6072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35A8B-F675-45C9-9E19-0DD71651248D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1E24026-74B1-47C1-A14B-B9B7971239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55468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89812-D987-4191-B2CF-F3E469C4F3D2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1CB5147-EED2-471A-97D8-331F6C3724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15409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61995-1E05-4ADB-90DC-B24529DF746A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C7ABB33-A3B9-446B-8FB5-CDA05D2892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0123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7180-0759-4D0F-913F-DDC4B668DFF3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29D9FCE-61DA-49AF-92D5-A988E0F47E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11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DC90-802E-48D7-B60D-B3BD7F1D9E5A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755-3AE8-4975-8605-190409F9E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354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C88AC-BB2C-4BB0-85CE-A3AE083E0B5F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91D536C-68AF-4998-B82F-851AEE84D5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00157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DF08-DFE4-4BBC-B06C-261DCD355699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0C6B0C5-19B0-42A9-B1BA-820B9DFC6E3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42392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2008F-FD21-4A32-813F-591B63D9A8FD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A1B7845-2C61-4E61-B64B-E5D998BAE0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4966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104D3-BB08-43B0-A1B3-9EB06362C6D7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B21BE64-B78B-4CC2-B569-D76AA8A73F5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51799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504A2-046C-443D-AD4F-0CB9C68BE04A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06D5260-EBE3-4A26-9D44-F58E6CDFBB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877329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253F-FDC0-40B6-943B-2627E70F6DBF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1E4A91E-496F-40F3-ACFB-A9217792DF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55760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8C9E89F-9FD9-4D3E-8D96-B136B220550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4628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866853-7F5F-458F-9E5B-57EC401826B8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B20205-EEC5-4F5E-BBBD-8367979770D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23209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616181-85AD-4919-A6D1-9ECBE60E9C76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2ADCD0-33D2-4599-83B9-29A86DD312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70787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A993D8-3200-45E6-B99A-CB80258373E8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DEC420-AD79-4311-9C5F-B066BA65C2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69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DC90-802E-48D7-B60D-B3BD7F1D9E5A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755-3AE8-4975-8605-190409F9E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4162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864DD2-534F-4DF7-9634-418C7F2A93F5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BB3441-24EC-4CE1-B992-6CF6EFD41B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85603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AC19F6-F8E0-465E-A308-3EEC7FC49660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524C32-467F-484B-AE71-B49A85EB44A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718061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B8D8CD-7757-4005-B21C-FC7729A364AA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3A153F-ED49-4846-BFE4-090301FB44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50251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3A4FE5-A0D1-4101-B3A2-75C4169A11E7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37978F-BA52-4C73-AD82-C3DB5701C0C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28348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A276F6-FF9D-41D3-9057-603F98ECF69A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33936C-5632-4A91-B738-3B563CF76E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44068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3F1F04-304A-484F-9988-5FD3878F7BBB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A6FBF2-2F1A-43F1-AD9B-F99D49EE5D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34427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420666-CE70-4CCF-BBC2-C724CB42E3DB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B96BD4-4444-4EC5-B096-93B5E9B545B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18200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399B01-99A4-4849-8290-FF4D0CCA681B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5CD2E7-71AA-4490-99AF-9089C1486BD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52989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9988A0-31BE-4677-AB56-F873BD138F2B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338DA2-70E0-4580-BF39-24C01D4549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35652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7EDFA-0D42-4D1A-8650-C2959FF322D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409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DC90-802E-48D7-B60D-B3BD7F1D9E5A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755-3AE8-4975-8605-190409F9E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1934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C90A5-88AB-415A-858E-2B1D49F8F5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1563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A6DB9-F9F1-47FC-AB6B-3322E33208C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33794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CD693-EFC4-4A39-9A0B-938DEE43C1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03023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5760A-62AB-438D-AE48-969711FD1AB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73621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21CE7-FCA4-434E-91FC-42DBDBFFF38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31846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F43E5-DC07-4DFB-9613-180DE9D26D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6296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6B80-4602-48A4-ACEA-2E3D8E9E0A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5226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18971-3D98-465D-8C67-4A6847E5ABD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66398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5E2F6-D2E6-4B47-9F68-0349087AB8D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143850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DC46E-86A8-4028-B2B6-37C657FFE67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283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DC90-802E-48D7-B60D-B3BD7F1D9E5A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755-3AE8-4975-8605-190409F9E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8601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56D8-12A4-4744-9A3A-7B5B305016E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11643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FC08E4F-EEF9-4A18-85D7-0923E0E5C301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886456-4A37-4458-9BA4-E550D7DFA6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37721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9BAFF59-394F-4E9E-9ADA-7A81834B4CE6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822278B-FD1F-44AD-8C0B-9B368882B46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71892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72028C-EDFE-4709-A4DA-82365D82D378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6B35BC1-7C58-40C1-9854-552ECDABCE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50502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6652E91-25FD-44E4-83B3-EC757363985E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E4F7609-CCE5-4DB1-B685-E2B92D86E8E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01967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2753630-9C06-4EEE-976C-8E7E7A2F9802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0DCF05-03CF-4B9F-9855-6E94E88BF6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27472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297BBE-31B0-4197-94F9-C2922A8F111D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AE33F5-1AF6-4C14-8A8B-5BF87CD703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01498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9BFC841-9ACA-4EB2-A31B-7AF1F5CD95D1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B5A3DA6-1C99-47F7-B650-78115E8B2D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10612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A7D8EA0-FF6F-4F5B-A554-098195423211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ACB1B9E-19F7-4118-8BEA-D8F3540A2C2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39005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26421F1-46FD-4D9A-B57C-683A41C581E3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A0980F6-4A26-4397-95A5-E371FF15689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328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DC90-802E-48D7-B60D-B3BD7F1D9E5A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755-3AE8-4975-8605-190409F9E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9825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99A643-D49C-4972-A8C2-9CA84286B409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5240C0C-8159-47A5-8EC6-FC4602F325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72163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298E7F-1C22-49ED-8DAD-9209A88D1990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F78584D-74A7-4E1B-8560-15C8E3559E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28093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50242-3BA9-4288-A48C-E38D8F850732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EB84190-BF93-4FE3-994C-2D6A7040C7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7585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8283-58EA-4596-8114-7B338B999904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055A258-E207-47E0-8846-893D6EA4DB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9734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ABEF-ABF4-4620-A1E5-A11D4ADCD6B4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61DC6BF-0A51-47AB-BFDB-D3D8F0547C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743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7D57-239E-4BAD-B08B-39088D2220C1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F3692A2-FECA-485F-8729-95641580A8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1683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D7715-9C0C-463B-9457-71F5E1548594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ECD2BB2-99F2-4554-93F3-B20C087B4B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5792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76228-2F5F-40F4-A4AC-969779D8EC3F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3665FBA-231E-4283-BBC9-4F9367D1AC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5600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E793-6DE9-4302-9399-FD9D9752B6AC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32D1CD1-5B44-490F-9578-1F4035A942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3367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E3244-3F5E-4F16-A6A1-8B6591F1933B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407D2A3-AFD6-4C78-8D43-768863DD3B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0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5DC90-802E-48D7-B60D-B3BD7F1D9E5A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CB755-3AE8-4975-8605-190409F9E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27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E518F-1E06-41F9-B086-2B864EDB9D2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62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24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2425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defTabSz="449218" eaLnBrk="1">
              <a:buClrTx/>
              <a:buSzPct val="100000"/>
              <a:buFontTx/>
              <a:buNone/>
              <a:tabLst>
                <a:tab pos="723828" algn="l"/>
                <a:tab pos="1447655" algn="l"/>
                <a:tab pos="2171483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4038600" y="6356350"/>
            <a:ext cx="4113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7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7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7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7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7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09013" y="6356350"/>
            <a:ext cx="2741612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defTabSz="449218" eaLnBrk="1">
              <a:buClrTx/>
              <a:buSzPct val="100000"/>
              <a:buFontTx/>
              <a:buNone/>
              <a:tabLst>
                <a:tab pos="723828" algn="l"/>
                <a:tab pos="1447655" algn="l"/>
                <a:tab pos="2171483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B61B4D-D46D-4A48-A589-330A8D443358}" type="slidenum">
              <a:rPr lang="it-IT"/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1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4476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76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76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76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767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349" indent="-228577" algn="l" defTabSz="44921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503" indent="-228577" algn="l" defTabSz="44921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8657" indent="-228577" algn="l" defTabSz="44921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5811" indent="-228577" algn="l" defTabSz="44921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1313" indent="-341313" algn="l" defTabSz="44767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767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413" indent="-227013" algn="l" defTabSz="44767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598613" indent="-227013" algn="l" defTabSz="44767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5813" indent="-227013" algn="l" defTabSz="44767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277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ED50B7-88A7-40F1-8707-3EEC444722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73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0EE62C-6165-4AF7-AE5A-94AB5CCAD6A6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823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45813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8140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45813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0"/>
            <a:ext cx="2817813" cy="344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C9CBEE-C237-4313-9A2C-9E4498927702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3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0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D8F45-DBA0-4156-951C-E4C328E16613}" type="datetimeFigureOut">
              <a:rPr lang="it-IT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26/05/2025</a:t>
            </a:fld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262D8-85C9-4637-8327-B77201ACE600}" type="slidenum">
              <a:rPr lang="it-IT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0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45813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2754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45813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0"/>
            <a:ext cx="2817813" cy="344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4866B6-266E-42E8-A3DD-7A87FABD7108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2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2221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2E436C4-2D6B-4F86-A915-FAEB6AC0D4FB}" type="datetimeFigureOut">
              <a:rPr lang="it-IT">
                <a:cs typeface="Arial" charset="0"/>
              </a:rPr>
              <a:pPr>
                <a:defRPr/>
              </a:pPr>
              <a:t>26/05/2025</a:t>
            </a:fld>
            <a:endParaRPr lang="it-IT"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t-IT"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4E1EA99-8E21-420B-BCD2-6D8E2B41AD88}" type="slidenum">
              <a:rPr lang="it-IT">
                <a:cs typeface="Arial" charset="0"/>
              </a:rPr>
              <a:pPr>
                <a:defRPr/>
              </a:pPr>
              <a:t>‹N›</a:t>
            </a:fld>
            <a:endParaRPr 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4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843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B38686B-08CA-4FEC-8B49-3ECE20A61774}" type="datetimeFigureOut">
              <a:rPr lang="it-IT">
                <a:cs typeface="Arial" charset="0"/>
              </a:rPr>
              <a:pPr>
                <a:defRPr/>
              </a:pPr>
              <a:t>26/05/2025</a:t>
            </a:fld>
            <a:endParaRPr lang="it-IT"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t-IT"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75AE858-8BFD-40A3-B65A-CB06BFFD07B9}" type="slidenum">
              <a:rPr lang="it-IT">
                <a:cs typeface="Arial" charset="0"/>
              </a:rPr>
              <a:pPr>
                <a:defRPr/>
              </a:pPr>
              <a:t>‹N›</a:t>
            </a:fld>
            <a:endParaRPr 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3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73728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3092B8-783B-4D33-84A4-F4DC675B2424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702448-1F55-47A1-A7AF-A9E90B072035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852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457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5E5EF5-F8AD-4039-B98B-7C8274605CEF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D81A55-EBFD-4A77-9308-3E3A06294D83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486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66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032F2F-11E9-44A5-83FD-592B4B05AE5A}" type="datetimeFigureOut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D86E96-C8F3-4455-B110-2E6BA7132BCE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77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621FA0-0543-4DD9-AE6C-CE532AE4FBC9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042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4096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8742431-1029-48F0-B39F-3EE54DC88EC1}" type="datetimeFigureOut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5C539A-3943-46FE-9AFE-4AD2D4C0C213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227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536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BAB913-3EEF-45BC-8CFE-7F3693DBFA87}" type="datetime1">
              <a:rPr lang="it-IT"/>
              <a:pPr>
                <a:defRPr/>
              </a:pPr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57A943-474D-4296-8399-E805BCD6135D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60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153" y="0"/>
            <a:ext cx="9469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6413" y="171450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it-IT" sz="3200" b="1" dirty="0">
                <a:solidFill>
                  <a:srgbClr val="C00000"/>
                </a:solidFill>
                <a:cs typeface="Arial" panose="020B0604020202020204" pitchFamily="34" charset="0"/>
              </a:rPr>
              <a:t>Opioids for the </a:t>
            </a:r>
            <a:r>
              <a:rPr lang="it-IT" sz="3200" b="1" dirty="0" err="1">
                <a:solidFill>
                  <a:srgbClr val="C00000"/>
                </a:solidFill>
                <a:cs typeface="Arial" panose="020B0604020202020204" pitchFamily="34" charset="0"/>
              </a:rPr>
              <a:t>palliation</a:t>
            </a:r>
            <a:r>
              <a:rPr lang="it-IT" sz="3200" b="1" dirty="0">
                <a:solidFill>
                  <a:srgbClr val="C00000"/>
                </a:solidFill>
                <a:cs typeface="Arial" panose="020B0604020202020204" pitchFamily="34" charset="0"/>
              </a:rPr>
              <a:t> of </a:t>
            </a:r>
            <a:r>
              <a:rPr lang="it-IT" sz="3200" b="1" dirty="0" err="1">
                <a:solidFill>
                  <a:srgbClr val="C00000"/>
                </a:solidFill>
                <a:cs typeface="Arial" panose="020B0604020202020204" pitchFamily="34" charset="0"/>
              </a:rPr>
              <a:t>refractory</a:t>
            </a:r>
            <a:r>
              <a:rPr lang="it-IT" sz="32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it-IT" sz="3200" b="1" dirty="0" err="1">
                <a:solidFill>
                  <a:srgbClr val="C00000"/>
                </a:solidFill>
                <a:cs typeface="Arial" panose="020B0604020202020204" pitchFamily="34" charset="0"/>
              </a:rPr>
              <a:t>breathlessness</a:t>
            </a:r>
            <a:r>
              <a:rPr lang="it-IT" sz="32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br>
              <a:rPr lang="it-IT" sz="32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it-IT" sz="3200" b="1" dirty="0">
                <a:solidFill>
                  <a:srgbClr val="002060"/>
                </a:solidFill>
                <a:cs typeface="Arial" panose="020B0604020202020204" pitchFamily="34" charset="0"/>
              </a:rPr>
              <a:t>in </a:t>
            </a:r>
            <a:r>
              <a:rPr lang="it-IT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adults</a:t>
            </a:r>
            <a:r>
              <a:rPr lang="it-IT" sz="3200" b="1" dirty="0">
                <a:solidFill>
                  <a:srgbClr val="002060"/>
                </a:solidFill>
                <a:cs typeface="Arial" panose="020B0604020202020204" pitchFamily="34" charset="0"/>
              </a:rPr>
              <a:t> with </a:t>
            </a:r>
            <a:r>
              <a:rPr lang="it-IT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advanced</a:t>
            </a:r>
            <a:r>
              <a:rPr lang="it-IT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disease</a:t>
            </a:r>
            <a:r>
              <a:rPr lang="it-IT" sz="3200" b="1" dirty="0">
                <a:solidFill>
                  <a:srgbClr val="002060"/>
                </a:solidFill>
                <a:cs typeface="Arial" panose="020B0604020202020204" pitchFamily="34" charset="0"/>
              </a:rPr>
              <a:t> and terminal </a:t>
            </a:r>
            <a:r>
              <a:rPr lang="it-IT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illness</a:t>
            </a:r>
            <a:r>
              <a:rPr lang="it-IT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b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it-IT" sz="1600" b="1" dirty="0" err="1">
                <a:solidFill>
                  <a:srgbClr val="002060"/>
                </a:solidFill>
                <a:cs typeface="Arial" panose="020B0604020202020204" pitchFamily="34" charset="0"/>
              </a:rPr>
              <a:t>Barnes</a:t>
            </a:r>
            <a:r>
              <a:rPr lang="it-IT" sz="1600" b="1" dirty="0">
                <a:solidFill>
                  <a:srgbClr val="002060"/>
                </a:solidFill>
                <a:cs typeface="Arial" panose="020B0604020202020204" pitchFamily="34" charset="0"/>
              </a:rPr>
              <a:t> H, </a:t>
            </a:r>
            <a:r>
              <a:rPr lang="it-IT" sz="1600" b="1" kern="1200" dirty="0" err="1">
                <a:solidFill>
                  <a:srgbClr val="002060"/>
                </a:solidFill>
                <a:cs typeface="Arial"/>
              </a:rPr>
              <a:t>Cochrane</a:t>
            </a:r>
            <a:r>
              <a:rPr lang="it-IT" sz="1600" b="1" kern="1200" dirty="0">
                <a:solidFill>
                  <a:srgbClr val="002060"/>
                </a:solidFill>
                <a:cs typeface="Arial"/>
              </a:rPr>
              <a:t> Database </a:t>
            </a:r>
            <a:r>
              <a:rPr lang="it-IT" sz="1600" b="1" kern="1200" dirty="0" err="1">
                <a:solidFill>
                  <a:srgbClr val="002060"/>
                </a:solidFill>
                <a:cs typeface="Arial"/>
              </a:rPr>
              <a:t>Syst</a:t>
            </a:r>
            <a:r>
              <a:rPr lang="it-IT" sz="1600" b="1" kern="1200" dirty="0">
                <a:solidFill>
                  <a:srgbClr val="002060"/>
                </a:solidFill>
                <a:cs typeface="Arial"/>
              </a:rPr>
              <a:t> </a:t>
            </a:r>
            <a:r>
              <a:rPr lang="it-IT" sz="1600" b="1" kern="1200" dirty="0" err="1">
                <a:solidFill>
                  <a:srgbClr val="002060"/>
                </a:solidFill>
                <a:cs typeface="Arial"/>
              </a:rPr>
              <a:t>Rev</a:t>
            </a:r>
            <a:r>
              <a:rPr lang="it-IT" sz="1600" b="1" kern="1200" dirty="0">
                <a:solidFill>
                  <a:srgbClr val="002060"/>
                </a:solidFill>
                <a:cs typeface="Arial"/>
              </a:rPr>
              <a:t> </a:t>
            </a:r>
            <a:r>
              <a:rPr lang="it-IT" sz="1600" b="1" dirty="0">
                <a:solidFill>
                  <a:srgbClr val="002060"/>
                </a:solidFill>
                <a:cs typeface="Arial" panose="020B0604020202020204" pitchFamily="34" charset="0"/>
              </a:rPr>
              <a:t> 2016 Mar 31;3(3):CD011008.</a:t>
            </a:r>
            <a:endParaRPr lang="it-IT" dirty="0"/>
          </a:p>
        </p:txBody>
      </p:sp>
      <p:pic>
        <p:nvPicPr>
          <p:cNvPr id="647171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6825" y="1600200"/>
            <a:ext cx="7200900" cy="5019675"/>
          </a:xfrm>
        </p:spPr>
      </p:pic>
      <p:pic>
        <p:nvPicPr>
          <p:cNvPr id="6471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075" y="1104900"/>
            <a:ext cx="114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7173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842D21F2-B230-40D7-8689-29B4F62F9B3A}" type="slidenum">
              <a:rPr lang="it-IT" sz="14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it-IT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2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15888"/>
            <a:ext cx="10142538" cy="64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1267" name="Rettangolo arrotondato 1"/>
          <p:cNvSpPr>
            <a:spLocks noChangeArrowheads="1"/>
          </p:cNvSpPr>
          <p:nvPr/>
        </p:nvSpPr>
        <p:spPr bwMode="auto">
          <a:xfrm>
            <a:off x="7751763" y="4797425"/>
            <a:ext cx="3356839" cy="100806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arrotondato 1"/>
          <p:cNvSpPr>
            <a:spLocks noChangeArrowheads="1"/>
          </p:cNvSpPr>
          <p:nvPr/>
        </p:nvSpPr>
        <p:spPr bwMode="auto">
          <a:xfrm>
            <a:off x="1249866" y="5187636"/>
            <a:ext cx="968233" cy="38024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74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Titolo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12192000" cy="8572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altLang="it-IT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Palliative </a:t>
            </a:r>
            <a:r>
              <a:rPr lang="it-IT" altLang="it-IT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sedation</a:t>
            </a:r>
            <a:r>
              <a:rPr lang="it-IT" altLang="it-IT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it-IT" altLang="it-IT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it-IT" altLang="it-IT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it-IT" altLang="it-IT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hasten</a:t>
            </a:r>
            <a:r>
              <a:rPr lang="it-IT" altLang="it-IT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it-IT" altLang="it-IT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it-IT" altLang="it-IT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it-IT" altLang="it-IT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a </a:t>
            </a:r>
            <a:r>
              <a:rPr lang="it-IT" altLang="it-IT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prospective</a:t>
            </a:r>
            <a:r>
              <a:rPr lang="it-IT" altLang="it-IT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multicenter</a:t>
            </a:r>
            <a:r>
              <a:rPr lang="it-IT" altLang="it-IT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it-IT" altLang="it-IT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it-IT" altLang="it-IT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(Maltoni M, </a:t>
            </a:r>
            <a:r>
              <a:rPr lang="nb-NO" altLang="it-IT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 Oncol 2009 Jul;20(7):1163-9</a:t>
            </a:r>
            <a:r>
              <a:rPr lang="it-IT" altLang="it-IT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it-IT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3555" name="Segnaposto contenuto 4" descr="SCANSIONE002.BMP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447800"/>
            <a:ext cx="7000875" cy="4356100"/>
          </a:xfrm>
        </p:spPr>
      </p:pic>
      <p:sp>
        <p:nvSpPr>
          <p:cNvPr id="228354" name="Segnaposto numero diapositiva 5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6595148F-9244-4936-9434-014BCCE19DE0}" type="slidenum">
              <a:rPr lang="it-IT" sz="105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12</a:t>
            </a:fld>
            <a:endParaRPr lang="it-IT" sz="1050" dirty="0">
              <a:solidFill>
                <a:srgbClr val="000000"/>
              </a:solidFill>
            </a:endParaRPr>
          </a:p>
        </p:txBody>
      </p:sp>
      <p:sp>
        <p:nvSpPr>
          <p:cNvPr id="663557" name="Text Box 4"/>
          <p:cNvSpPr txBox="1">
            <a:spLocks noChangeArrowheads="1"/>
          </p:cNvSpPr>
          <p:nvPr/>
        </p:nvSpPr>
        <p:spPr bwMode="auto">
          <a:xfrm>
            <a:off x="1524000" y="58674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La Sedazione Palliativa </a:t>
            </a:r>
            <a:r>
              <a:rPr lang="it-IT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non abbrevia la sopravvivenza</a:t>
            </a:r>
            <a:r>
              <a:rPr lang="it-IT" b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utilizzata in modo proporzionale per alleviare sintomi refrattari</a:t>
            </a:r>
          </a:p>
        </p:txBody>
      </p:sp>
    </p:spTree>
    <p:extLst>
      <p:ext uri="{BB962C8B-B14F-4D97-AF65-F5344CB8AC3E}">
        <p14:creationId xmlns:p14="http://schemas.microsoft.com/office/powerpoint/2010/main" val="195364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76" y="325925"/>
            <a:ext cx="10550780" cy="61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83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Titolo 1"/>
          <p:cNvSpPr>
            <a:spLocks noGrp="1"/>
          </p:cNvSpPr>
          <p:nvPr>
            <p:ph type="title"/>
          </p:nvPr>
        </p:nvSpPr>
        <p:spPr>
          <a:xfrm>
            <a:off x="695325" y="0"/>
            <a:ext cx="10972800" cy="1143000"/>
          </a:xfrm>
        </p:spPr>
        <p:txBody>
          <a:bodyPr/>
          <a:lstStyle/>
          <a:p>
            <a:r>
              <a:rPr lang="en-US" altLang="it-IT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Timely Palliative Care: Personalizing the Process of Referral</a:t>
            </a:r>
            <a:br>
              <a:rPr lang="en-US" altLang="it-IT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Hui *, Yvonne Heung and Eduardo Bruera Cancers 2022, 14, 1047. </a:t>
            </a:r>
            <a:endParaRPr lang="it-IT" altLang="it-IT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3859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" y="1173163"/>
            <a:ext cx="12144375" cy="5400675"/>
          </a:xfrm>
        </p:spPr>
      </p:pic>
      <p:sp>
        <p:nvSpPr>
          <p:cNvPr id="2" name="Rettangolo arrotondato 1"/>
          <p:cNvSpPr/>
          <p:nvPr/>
        </p:nvSpPr>
        <p:spPr>
          <a:xfrm>
            <a:off x="10704513" y="1700213"/>
            <a:ext cx="1295400" cy="43211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prstClr val="white"/>
              </a:solidFill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5503863" y="1801813"/>
            <a:ext cx="6491287" cy="560387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83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37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0"/>
            <a:ext cx="676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379" name="CasellaDiTesto 1"/>
          <p:cNvSpPr txBox="1">
            <a:spLocks noChangeArrowheads="1"/>
          </p:cNvSpPr>
          <p:nvPr/>
        </p:nvSpPr>
        <p:spPr bwMode="auto">
          <a:xfrm>
            <a:off x="9504080" y="4939185"/>
            <a:ext cx="26879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1800" b="1" dirty="0">
                <a:solidFill>
                  <a:srgbClr val="002060"/>
                </a:solidFill>
                <a:cs typeface="Arial" panose="020B0604020202020204" pitchFamily="34" charset="0"/>
              </a:rPr>
              <a:t>Attivazione per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1800" b="1" dirty="0">
                <a:solidFill>
                  <a:srgbClr val="002060"/>
                </a:solidFill>
                <a:cs typeface="Arial" panose="020B0604020202020204" pitchFamily="34" charset="0"/>
              </a:rPr>
              <a:t>prognosi e per bisogni</a:t>
            </a:r>
          </a:p>
        </p:txBody>
      </p:sp>
    </p:spTree>
    <p:extLst>
      <p:ext uri="{BB962C8B-B14F-4D97-AF65-F5344CB8AC3E}">
        <p14:creationId xmlns:p14="http://schemas.microsoft.com/office/powerpoint/2010/main" val="25238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92" y="90535"/>
            <a:ext cx="9216942" cy="676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22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586" y="321399"/>
            <a:ext cx="8580012" cy="64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71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9352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Rete formativa della scuola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095469"/>
            <a:ext cx="10515600" cy="4719355"/>
          </a:xfrm>
        </p:spPr>
        <p:txBody>
          <a:bodyPr>
            <a:normAutofit fontScale="62500" lnSpcReduction="2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Strutture di sede: </a:t>
            </a:r>
            <a:r>
              <a:rPr lang="it-IT" b="1" dirty="0"/>
              <a:t>Unità Cure Palliative Romagna - Sede di Forlì</a:t>
            </a:r>
          </a:p>
          <a:p>
            <a:endParaRPr lang="it-IT" b="1" dirty="0"/>
          </a:p>
          <a:p>
            <a:r>
              <a:rPr lang="it-IT" b="1" dirty="0">
                <a:solidFill>
                  <a:srgbClr val="FF0000"/>
                </a:solidFill>
              </a:rPr>
              <a:t>Strutture Collegate</a:t>
            </a:r>
          </a:p>
          <a:p>
            <a:r>
              <a:rPr lang="it-IT" b="1" dirty="0"/>
              <a:t>Rete Cure Palliative Bologna</a:t>
            </a:r>
          </a:p>
          <a:p>
            <a:r>
              <a:rPr lang="it-IT" b="1" dirty="0"/>
              <a:t>Rete Cure Palliative Romagna</a:t>
            </a:r>
          </a:p>
          <a:p>
            <a:r>
              <a:rPr lang="it-IT" b="1" dirty="0">
                <a:solidFill>
                  <a:srgbClr val="7030A0"/>
                </a:solidFill>
              </a:rPr>
              <a:t>Unità Cure Palliative Imola</a:t>
            </a:r>
          </a:p>
          <a:p>
            <a:endParaRPr lang="it-IT" b="1" dirty="0"/>
          </a:p>
          <a:p>
            <a:r>
              <a:rPr lang="it-IT" b="1" dirty="0">
                <a:solidFill>
                  <a:srgbClr val="FF0000"/>
                </a:solidFill>
              </a:rPr>
              <a:t>Strutture Complementari</a:t>
            </a:r>
          </a:p>
          <a:p>
            <a:r>
              <a:rPr lang="it-IT" b="1" dirty="0"/>
              <a:t>UUOO Medicina Interna Forlì e Sant’Orsola</a:t>
            </a:r>
          </a:p>
          <a:p>
            <a:r>
              <a:rPr lang="it-IT" b="1" dirty="0"/>
              <a:t>Anestesia e Rianimazione Cesena e Sant’Orsola</a:t>
            </a:r>
          </a:p>
          <a:p>
            <a:r>
              <a:rPr lang="it-IT" b="1" dirty="0"/>
              <a:t>Neurologia Bellaria e Forlì/Cesena</a:t>
            </a:r>
          </a:p>
          <a:p>
            <a:r>
              <a:rPr lang="it-IT" b="1" dirty="0"/>
              <a:t>Pediatria</a:t>
            </a:r>
          </a:p>
          <a:p>
            <a:r>
              <a:rPr lang="it-IT" b="1" dirty="0"/>
              <a:t>Oncologia Sant’Orsola</a:t>
            </a:r>
          </a:p>
          <a:p>
            <a:r>
              <a:rPr lang="it-IT" b="1" dirty="0">
                <a:solidFill>
                  <a:srgbClr val="7030A0"/>
                </a:solidFill>
              </a:rPr>
              <a:t>Oncologia IRST Meldola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8299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00" y="0"/>
            <a:ext cx="900404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6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5589588" cy="6858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it-IT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it-IT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it-IT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tutto il mondo, circa </a:t>
            </a:r>
            <a:r>
              <a:rPr lang="it-I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 milioni                                    </a:t>
            </a:r>
            <a:r>
              <a:rPr lang="it-IT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 persone necessitano di CP ogni anno,                                                        </a:t>
            </a:r>
            <a:r>
              <a:rPr lang="it-I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54,2% prima del fine vita </a:t>
            </a:r>
            <a:r>
              <a:rPr lang="it-IT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                                    </a:t>
            </a:r>
            <a:r>
              <a:rPr lang="it-I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45,8% nel fine-vita (1 anno)   </a:t>
            </a:r>
            <a:r>
              <a:rPr lang="it-IT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indent="0" algn="ctr" eaLnBrk="1" hangingPunct="1">
              <a:buFont typeface="Arial" charset="0"/>
              <a:buNone/>
            </a:pPr>
            <a:endParaRPr lang="it-IT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60%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patologie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oncologiche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40%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tumore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Cure palliative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specialistiche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40%,                           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approccio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 cure palliative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60%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it-I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67% adulti </a:t>
            </a:r>
            <a:r>
              <a:rPr lang="it-IT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sopra i 50 anni,                                          ma </a:t>
            </a:r>
            <a:r>
              <a:rPr lang="it-I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almeno il 7% sono bambini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5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7338" y="6350"/>
            <a:ext cx="45402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503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5449"/>
            <a:ext cx="12125325" cy="72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94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Sintesi normative di riferimento più recenti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04925"/>
            <a:ext cx="12192000" cy="4351338"/>
          </a:xfrm>
        </p:spPr>
        <p:txBody>
          <a:bodyPr>
            <a:normAutofit fontScale="92500"/>
          </a:bodyPr>
          <a:lstStyle/>
          <a:p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Legge 197/2022: obiettivo della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copertura del 90% 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fabbisogno di cure palliative da raggiungere entro il 2028 (sia bisogno di specialistiche, che di non specialistiche)</a:t>
            </a:r>
          </a:p>
          <a:p>
            <a:endParaRPr lang="it-I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Stima della Sezione O del CTS del </a:t>
            </a:r>
            <a:r>
              <a:rPr lang="it-IT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MinSal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prevalenza del bisogno di Cure Palliative Specialistiche (Reti CP adulto)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335 persone /100.000 abitanti adulti/anno </a:t>
            </a:r>
            <a:r>
              <a:rPr lang="it-IT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(subito successivo alla Legge 197)</a:t>
            </a:r>
          </a:p>
          <a:p>
            <a:endParaRPr lang="it-I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 77/2022 → standard:</a:t>
            </a:r>
          </a:p>
          <a:p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-almeno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unità di </a:t>
            </a:r>
            <a:r>
              <a:rPr lang="it-IT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UCPDom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ogni 100.000 abitanti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(senza quantificare risorse umane)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- 8/10 </a:t>
            </a:r>
            <a:r>
              <a:rPr lang="it-IT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hospice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ogni 100.000 abitanti </a:t>
            </a:r>
            <a:r>
              <a:rPr lang="it-IT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(senza quantificare risorse umane)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596258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Normative precedenti a cui richiamarsi:</a:t>
            </a:r>
          </a:p>
          <a:p>
            <a:r>
              <a:rPr lang="it-IT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Accordo SR 16 dicembre 2010 (Rep atti n.239/CSR per rete Regionale di CP</a:t>
            </a:r>
          </a:p>
          <a:p>
            <a:r>
              <a:rPr lang="it-IT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Intesa SR  25 luglio 2012 (Rep atti 151/CSR per Requisiti minimi accreditamento Rete CP e Rete TD</a:t>
            </a:r>
          </a:p>
          <a:p>
            <a:r>
              <a:rPr lang="it-IT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DPCM 12 gennaio 2017 Definizione e aggiornamento Livelli Essenziali Assistenza (Serie generale n.65 del 18 marzo 2017</a:t>
            </a:r>
          </a:p>
        </p:txBody>
      </p:sp>
    </p:spTree>
    <p:extLst>
      <p:ext uri="{BB962C8B-B14F-4D97-AF65-F5344CB8AC3E}">
        <p14:creationId xmlns:p14="http://schemas.microsoft.com/office/powerpoint/2010/main" val="2241845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Proposta di Standard Complessivo per le RLCP adulto</a:t>
            </a:r>
            <a:br>
              <a:rPr lang="it-IT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(335/100.000)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10,4 infermieri 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 medici palliativisti 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linea per </a:t>
            </a:r>
            <a:r>
              <a:rPr lang="it-IT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UCPDom</a:t>
            </a:r>
            <a:endParaRPr lang="it-I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infermieri 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1,6 medici palliativisti 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ogni 8 posti letto ogni 100.000 abitanti</a:t>
            </a:r>
          </a:p>
          <a:p>
            <a:endParaRPr lang="it-I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medico FTE e 1 infermiere FTE ogni 250 posti 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letto ospedalieri nel territorio di riferimento</a:t>
            </a:r>
          </a:p>
          <a:p>
            <a:endParaRPr lang="it-I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Circa 5,5 medici palliativisti ogni 100.000 abitanti: 3300-3500 in Italia</a:t>
            </a:r>
          </a:p>
        </p:txBody>
      </p:sp>
    </p:spTree>
    <p:extLst>
      <p:ext uri="{BB962C8B-B14F-4D97-AF65-F5344CB8AC3E}">
        <p14:creationId xmlns:p14="http://schemas.microsoft.com/office/powerpoint/2010/main" val="174948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942" y="165697"/>
            <a:ext cx="8739206" cy="624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60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247650"/>
            <a:ext cx="11372850" cy="63627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351414" y="162962"/>
            <a:ext cx="477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https://eventi.unibo.it/convegno-cure-palliative</a:t>
            </a:r>
          </a:p>
        </p:txBody>
      </p:sp>
    </p:spTree>
    <p:extLst>
      <p:ext uri="{BB962C8B-B14F-4D97-AF65-F5344CB8AC3E}">
        <p14:creationId xmlns:p14="http://schemas.microsoft.com/office/powerpoint/2010/main" val="1994579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87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033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44450"/>
            <a:ext cx="5578475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0034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6163" y="0"/>
            <a:ext cx="217646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e 1"/>
          <p:cNvSpPr/>
          <p:nvPr/>
        </p:nvSpPr>
        <p:spPr>
          <a:xfrm>
            <a:off x="3935413" y="2922588"/>
            <a:ext cx="2736850" cy="10080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940036" name="Immagin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5413" y="1885950"/>
            <a:ext cx="3730625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839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5" name="CasellaDiTesto 4"/>
          <p:cNvSpPr txBox="1">
            <a:spLocks noChangeArrowheads="1"/>
          </p:cNvSpPr>
          <p:nvPr/>
        </p:nvSpPr>
        <p:spPr bwMode="auto">
          <a:xfrm>
            <a:off x="-380245" y="3933938"/>
            <a:ext cx="4490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HOSPICE: luogo </a:t>
            </a:r>
            <a:r>
              <a:rPr lang="it-IT" altLang="it-I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 vita, </a:t>
            </a:r>
            <a:br>
              <a:rPr lang="it-IT" altLang="it-I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it-IT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assistenza, ricerca</a:t>
            </a:r>
            <a:r>
              <a:rPr lang="it-IT" altLang="it-I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formazione</a:t>
            </a:r>
            <a:endParaRPr lang="it-IT" altLang="it-IT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3266" name="Titolo 7"/>
          <p:cNvSpPr>
            <a:spLocks noGrp="1"/>
          </p:cNvSpPr>
          <p:nvPr>
            <p:ph type="title" idx="4294967295"/>
          </p:nvPr>
        </p:nvSpPr>
        <p:spPr>
          <a:xfrm>
            <a:off x="-572655" y="278668"/>
            <a:ext cx="4773463" cy="889229"/>
          </a:xfrm>
        </p:spPr>
        <p:txBody>
          <a:bodyPr lIns="91440" tIns="45720" rIns="91440" bIns="45720"/>
          <a:lstStyle/>
          <a:p>
            <a:r>
              <a:rPr lang="it-IT" altLang="it-IT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Dame Cicely </a:t>
            </a:r>
            <a:r>
              <a:rPr lang="it-IT" altLang="it-IT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Saunders</a:t>
            </a:r>
            <a:r>
              <a:rPr lang="it-IT" altLang="it-IT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it-IT" altLang="it-IT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it-IT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(1918-2005)</a:t>
            </a:r>
            <a:br>
              <a:rPr lang="it-IT" altLang="it-IT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altLang="it-IT" sz="3200" dirty="0"/>
          </a:p>
        </p:txBody>
      </p:sp>
      <p:pic>
        <p:nvPicPr>
          <p:cNvPr id="1163267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517" y="960786"/>
            <a:ext cx="3262452" cy="271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 txBox="1">
            <a:spLocks noGrp="1"/>
          </p:cNvSpPr>
          <p:nvPr/>
        </p:nvSpPr>
        <p:spPr bwMode="auto">
          <a:xfrm>
            <a:off x="9172166" y="6462508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CBBCC74-B4DF-43DE-811C-43DCDC7CFD5A}" type="slidenum">
              <a:rPr lang="it-IT" altLang="it-IT" sz="1400">
                <a:solidFill>
                  <a:srgbClr val="000000"/>
                </a:solidFill>
                <a:cs typeface="Arial" charset="0"/>
              </a:rPr>
              <a:pPr algn="r">
                <a:defRPr/>
              </a:pPr>
              <a:t>4</a:t>
            </a:fld>
            <a:endParaRPr lang="it-IT" altLang="it-IT" sz="1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427" y="799671"/>
            <a:ext cx="2477266" cy="256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9417" y="4030629"/>
            <a:ext cx="2817597" cy="225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8796" y="0"/>
            <a:ext cx="2184672" cy="306912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287" y="3223033"/>
            <a:ext cx="2874315" cy="363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sanmartin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2842" y="1421394"/>
            <a:ext cx="1776346" cy="335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291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114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92088"/>
            <a:ext cx="207645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2115" name="Picture 2" descr="C:\Users\Utente\Desktop\IMG_30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3" y="222250"/>
            <a:ext cx="2176462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2116" name="Picture 2" descr="C:\Users\Utente\Desktop\IMG_31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3" r="2432" b="108"/>
          <a:stretch>
            <a:fillRect/>
          </a:stretch>
        </p:blipFill>
        <p:spPr bwMode="auto">
          <a:xfrm>
            <a:off x="0" y="4700588"/>
            <a:ext cx="256698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2117" name="CasellaDiTesto 7"/>
          <p:cNvSpPr txBox="1">
            <a:spLocks noChangeArrowheads="1"/>
          </p:cNvSpPr>
          <p:nvPr/>
        </p:nvSpPr>
        <p:spPr bwMode="auto">
          <a:xfrm>
            <a:off x="4205288" y="0"/>
            <a:ext cx="510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cs typeface="Arial" panose="020B0604020202020204" pitchFamily="34" charset="0"/>
              </a:rPr>
              <a:t>La «umanizzazione» della medicina</a:t>
            </a:r>
          </a:p>
        </p:txBody>
      </p:sp>
      <p:pic>
        <p:nvPicPr>
          <p:cNvPr id="602118" name="Picture 2" descr="~AUT0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515938"/>
            <a:ext cx="3101975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21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4065588"/>
            <a:ext cx="36576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2120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636588"/>
            <a:ext cx="3741738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2121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3303588"/>
            <a:ext cx="2322512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2122" name="Picture 3" descr="PA230019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4019550"/>
            <a:ext cx="33337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2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3330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231775"/>
            <a:ext cx="32766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3331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6663" y="461963"/>
            <a:ext cx="49482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3332" name="Text Box 6"/>
          <p:cNvSpPr txBox="1">
            <a:spLocks noChangeArrowheads="1"/>
          </p:cNvSpPr>
          <p:nvPr/>
        </p:nvSpPr>
        <p:spPr bwMode="auto">
          <a:xfrm>
            <a:off x="2428875" y="3490913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  <a:latin typeface="Arial" charset="0"/>
                <a:cs typeface="Arial" charset="0"/>
              </a:rPr>
              <a:t>Eduardo Bruera</a:t>
            </a:r>
          </a:p>
        </p:txBody>
      </p:sp>
      <p:sp>
        <p:nvSpPr>
          <p:cNvPr id="1763333" name="CasellaDiTesto 2"/>
          <p:cNvSpPr txBox="1">
            <a:spLocks noChangeArrowheads="1"/>
          </p:cNvSpPr>
          <p:nvPr/>
        </p:nvSpPr>
        <p:spPr bwMode="auto">
          <a:xfrm>
            <a:off x="9842139" y="6337599"/>
            <a:ext cx="19864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 err="1">
                <a:solidFill>
                  <a:srgbClr val="000000"/>
                </a:solidFill>
                <a:cs typeface="Arial" charset="0"/>
              </a:rPr>
              <a:t>Scopus</a:t>
            </a:r>
            <a:r>
              <a:rPr lang="it-IT" b="1" dirty="0">
                <a:solidFill>
                  <a:srgbClr val="000000"/>
                </a:solidFill>
                <a:cs typeface="Arial" charset="0"/>
              </a:rPr>
              <a:t> 14/05/2023</a:t>
            </a:r>
          </a:p>
        </p:txBody>
      </p:sp>
      <p:pic>
        <p:nvPicPr>
          <p:cNvPr id="176333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33979" y="1776365"/>
            <a:ext cx="2957513" cy="3067050"/>
          </a:xfrm>
          <a:prstGeom prst="rect">
            <a:avLst/>
          </a:prstGeom>
          <a:noFill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634" y="4143941"/>
            <a:ext cx="4648200" cy="7429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09" y="4857750"/>
            <a:ext cx="8924925" cy="2000250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>
          <a:xfrm>
            <a:off x="5866144" y="4164310"/>
            <a:ext cx="896938" cy="7159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3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Titolo 1"/>
          <p:cNvSpPr>
            <a:spLocks noGrp="1"/>
          </p:cNvSpPr>
          <p:nvPr>
            <p:ph type="title" idx="4294967295"/>
          </p:nvPr>
        </p:nvSpPr>
        <p:spPr>
          <a:xfrm>
            <a:off x="914400" y="265113"/>
            <a:ext cx="10363200" cy="1143000"/>
          </a:xfrm>
        </p:spPr>
        <p:txBody>
          <a:bodyPr/>
          <a:lstStyle/>
          <a:p>
            <a:r>
              <a:rPr lang="it-IT" altLang="it-IT" sz="3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Cure Palliative: nodi della rete</a:t>
            </a:r>
            <a:r>
              <a:rPr lang="it-IT" altLang="it-IT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it-IT" altLang="it-IT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altLang="it-IT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0307" name="Segnaposto contenuto 2"/>
          <p:cNvSpPr>
            <a:spLocks noGrp="1"/>
          </p:cNvSpPr>
          <p:nvPr>
            <p:ph sz="half" idx="4294967295"/>
          </p:nvPr>
        </p:nvSpPr>
        <p:spPr>
          <a:xfrm>
            <a:off x="1103313" y="1635125"/>
            <a:ext cx="10755312" cy="4114800"/>
          </a:xfrm>
        </p:spPr>
        <p:txBody>
          <a:bodyPr/>
          <a:lstStyle/>
          <a:p>
            <a:r>
              <a:rPr lang="it-IT" alt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Cure Palliative Precoci (o simultanee)</a:t>
            </a:r>
          </a:p>
          <a:p>
            <a:r>
              <a:rPr lang="it-IT" altLang="it-IT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consulenze ai ricoverati (ospedale, case di cura, case di riposo)</a:t>
            </a:r>
          </a:p>
          <a:p>
            <a:r>
              <a:rPr lang="it-IT" altLang="it-IT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visite ambulatoriali</a:t>
            </a:r>
          </a:p>
          <a:p>
            <a:pPr>
              <a:buFont typeface="Arial" panose="020B0604020202020204" pitchFamily="34" charset="0"/>
              <a:buNone/>
            </a:pPr>
            <a:endParaRPr lang="it-IT" altLang="it-IT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altLang="it-IT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Cure Palliative di fine-vita</a:t>
            </a:r>
          </a:p>
          <a:p>
            <a:r>
              <a:rPr lang="it-IT" altLang="it-IT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hospice</a:t>
            </a:r>
            <a:r>
              <a:rPr lang="it-IT" altLang="it-IT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altLang="it-IT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unità di cure palliative domiciliari </a:t>
            </a:r>
          </a:p>
        </p:txBody>
      </p:sp>
      <p:sp>
        <p:nvSpPr>
          <p:cNvPr id="610308" name="CasellaDiTesto 10"/>
          <p:cNvSpPr txBox="1">
            <a:spLocks noChangeArrowheads="1"/>
          </p:cNvSpPr>
          <p:nvPr/>
        </p:nvSpPr>
        <p:spPr bwMode="auto">
          <a:xfrm>
            <a:off x="9048750" y="4221163"/>
            <a:ext cx="24399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b="1">
                <a:solidFill>
                  <a:srgbClr val="002060"/>
                </a:solidFill>
                <a:latin typeface="Times New Roman" panose="02020603050405020304" pitchFamily="18" charset="0"/>
              </a:rPr>
              <a:t>LEA DPCM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b="1">
                <a:solidFill>
                  <a:srgbClr val="002060"/>
                </a:solidFill>
                <a:latin typeface="Times New Roman" panose="02020603050405020304" pitchFamily="18" charset="0"/>
              </a:rPr>
              <a:t>12/01/2017</a:t>
            </a:r>
          </a:p>
        </p:txBody>
      </p:sp>
    </p:spTree>
    <p:extLst>
      <p:ext uri="{BB962C8B-B14F-4D97-AF65-F5344CB8AC3E}">
        <p14:creationId xmlns:p14="http://schemas.microsoft.com/office/powerpoint/2010/main" val="202609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Titolo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12192000" cy="1143000"/>
          </a:xfrm>
        </p:spPr>
        <p:txBody>
          <a:bodyPr/>
          <a:lstStyle/>
          <a:p>
            <a:r>
              <a:rPr lang="it-IT" altLang="it-IT" sz="4000" b="1">
                <a:solidFill>
                  <a:srgbClr val="002060"/>
                </a:solidFill>
              </a:rPr>
              <a:t>Linee-guida per visita di cure palliative</a:t>
            </a:r>
          </a:p>
        </p:txBody>
      </p:sp>
      <p:sp>
        <p:nvSpPr>
          <p:cNvPr id="621571" name="Segnaposto contenuto 5"/>
          <p:cNvSpPr>
            <a:spLocks noGrp="1"/>
          </p:cNvSpPr>
          <p:nvPr>
            <p:ph sz="half" idx="4294967295"/>
          </p:nvPr>
        </p:nvSpPr>
        <p:spPr>
          <a:xfrm>
            <a:off x="0" y="1258888"/>
            <a:ext cx="6038850" cy="5599112"/>
          </a:xfrm>
        </p:spPr>
        <p:txBody>
          <a:bodyPr/>
          <a:lstStyle/>
          <a:p>
            <a:r>
              <a:rPr lang="it-IT" altLang="it-IT" sz="2400" b="1" dirty="0">
                <a:solidFill>
                  <a:srgbClr val="CC3300"/>
                </a:solidFill>
              </a:rPr>
              <a:t>Gestione dei sintomi</a:t>
            </a:r>
          </a:p>
          <a:p>
            <a:r>
              <a:rPr lang="it-IT" altLang="it-IT" sz="2000" b="1" dirty="0">
                <a:solidFill>
                  <a:srgbClr val="002060"/>
                </a:solidFill>
              </a:rPr>
              <a:t>Dolore</a:t>
            </a:r>
          </a:p>
          <a:p>
            <a:r>
              <a:rPr lang="it-IT" altLang="it-IT" sz="2000" b="1" dirty="0">
                <a:solidFill>
                  <a:srgbClr val="002060"/>
                </a:solidFill>
              </a:rPr>
              <a:t>Sintomi polmonari (dispnea, tosse, </a:t>
            </a:r>
            <a:r>
              <a:rPr lang="it-IT" altLang="it-IT" sz="2000" b="1" dirty="0" err="1">
                <a:solidFill>
                  <a:srgbClr val="002060"/>
                </a:solidFill>
              </a:rPr>
              <a:t>emoftoe</a:t>
            </a:r>
            <a:r>
              <a:rPr lang="it-IT" altLang="it-IT" sz="2000" b="1" dirty="0">
                <a:solidFill>
                  <a:srgbClr val="002060"/>
                </a:solidFill>
              </a:rPr>
              <a:t>)</a:t>
            </a:r>
          </a:p>
          <a:p>
            <a:r>
              <a:rPr lang="it-IT" altLang="it-IT" sz="2000" b="1" dirty="0" err="1">
                <a:solidFill>
                  <a:srgbClr val="002060"/>
                </a:solidFill>
              </a:rPr>
              <a:t>Fatigue</a:t>
            </a:r>
            <a:r>
              <a:rPr lang="it-IT" altLang="it-IT" sz="2000" b="1" dirty="0">
                <a:solidFill>
                  <a:srgbClr val="002060"/>
                </a:solidFill>
              </a:rPr>
              <a:t> e disturbi del sonno</a:t>
            </a:r>
          </a:p>
          <a:p>
            <a:r>
              <a:rPr lang="it-IT" altLang="it-IT" sz="2000" b="1" dirty="0">
                <a:solidFill>
                  <a:srgbClr val="002060"/>
                </a:solidFill>
              </a:rPr>
              <a:t>Tono dell’umore (ansia e depressione)</a:t>
            </a:r>
          </a:p>
          <a:p>
            <a:r>
              <a:rPr lang="it-IT" altLang="it-IT" sz="2000" b="1" dirty="0">
                <a:solidFill>
                  <a:srgbClr val="002060"/>
                </a:solidFill>
              </a:rPr>
              <a:t>Gastroenterici (anoressia e perdita di perso, nausea e vomito, stipsi)</a:t>
            </a:r>
          </a:p>
          <a:p>
            <a:r>
              <a:rPr lang="it-IT" altLang="it-IT" sz="2000" b="1" dirty="0">
                <a:solidFill>
                  <a:srgbClr val="002060"/>
                </a:solidFill>
              </a:rPr>
              <a:t> Altri</a:t>
            </a:r>
          </a:p>
          <a:p>
            <a:endParaRPr lang="it-IT" altLang="it-IT" sz="2000" b="1" dirty="0">
              <a:solidFill>
                <a:srgbClr val="002060"/>
              </a:solidFill>
            </a:endParaRPr>
          </a:p>
          <a:p>
            <a:r>
              <a:rPr lang="it-IT" altLang="it-IT" sz="2400" b="1" dirty="0">
                <a:solidFill>
                  <a:srgbClr val="CC3300"/>
                </a:solidFill>
              </a:rPr>
              <a:t>Comprensione della malattia ed educazione sanitaria</a:t>
            </a:r>
          </a:p>
          <a:p>
            <a:r>
              <a:rPr lang="it-IT" altLang="it-IT" sz="2000" b="1" dirty="0">
                <a:solidFill>
                  <a:srgbClr val="002060"/>
                </a:solidFill>
              </a:rPr>
              <a:t>Indagare sul livello di comprensione della malattia e della prognosi</a:t>
            </a:r>
          </a:p>
          <a:p>
            <a:r>
              <a:rPr lang="it-IT" altLang="it-IT" sz="2000" b="1" dirty="0">
                <a:solidFill>
                  <a:srgbClr val="002060"/>
                </a:solidFill>
              </a:rPr>
              <a:t>Offrire chiarimenti sugli obiettivi delle terapie</a:t>
            </a:r>
          </a:p>
        </p:txBody>
      </p:sp>
      <p:sp>
        <p:nvSpPr>
          <p:cNvPr id="621572" name="Segnaposto contenuto 6"/>
          <p:cNvSpPr>
            <a:spLocks noGrp="1"/>
          </p:cNvSpPr>
          <p:nvPr>
            <p:ph sz="half" idx="4294967295"/>
          </p:nvPr>
        </p:nvSpPr>
        <p:spPr>
          <a:xfrm>
            <a:off x="6153150" y="1258888"/>
            <a:ext cx="6038850" cy="4867275"/>
          </a:xfrm>
        </p:spPr>
        <p:txBody>
          <a:bodyPr/>
          <a:lstStyle/>
          <a:p>
            <a:r>
              <a:rPr lang="it-IT" altLang="it-IT" sz="2400" b="1">
                <a:solidFill>
                  <a:srgbClr val="CC3300"/>
                </a:solidFill>
              </a:rPr>
              <a:t>Processo decisionale</a:t>
            </a:r>
          </a:p>
          <a:p>
            <a:r>
              <a:rPr lang="it-IT" altLang="it-IT" sz="2000" b="1">
                <a:solidFill>
                  <a:srgbClr val="002060"/>
                </a:solidFill>
              </a:rPr>
              <a:t>Indagare sul modo di perseguire il processo decisionale</a:t>
            </a:r>
          </a:p>
          <a:p>
            <a:r>
              <a:rPr lang="it-IT" altLang="it-IT" sz="2000" b="1">
                <a:solidFill>
                  <a:srgbClr val="002060"/>
                </a:solidFill>
              </a:rPr>
              <a:t>Assistere il processo decisionale</a:t>
            </a:r>
          </a:p>
          <a:p>
            <a:endParaRPr lang="it-IT" altLang="it-IT" sz="1800" b="1"/>
          </a:p>
          <a:p>
            <a:r>
              <a:rPr lang="it-IT" altLang="it-IT" sz="2400" b="1">
                <a:solidFill>
                  <a:srgbClr val="CC3300"/>
                </a:solidFill>
              </a:rPr>
              <a:t>Affronto della malattia che mette a rischio di vita</a:t>
            </a:r>
          </a:p>
          <a:p>
            <a:r>
              <a:rPr lang="it-IT" altLang="it-IT" sz="2000" b="1">
                <a:solidFill>
                  <a:srgbClr val="002060"/>
                </a:solidFill>
              </a:rPr>
              <a:t>Paziente</a:t>
            </a:r>
          </a:p>
          <a:p>
            <a:r>
              <a:rPr lang="it-IT" altLang="it-IT" sz="2000" b="1">
                <a:solidFill>
                  <a:srgbClr val="002060"/>
                </a:solidFill>
              </a:rPr>
              <a:t>Famiglia e caregivers</a:t>
            </a:r>
          </a:p>
          <a:p>
            <a:endParaRPr lang="it-IT" altLang="it-IT" sz="1800" b="1"/>
          </a:p>
          <a:p>
            <a:r>
              <a:rPr lang="it-IT" altLang="it-IT" sz="2400" b="1">
                <a:solidFill>
                  <a:srgbClr val="CC3300"/>
                </a:solidFill>
              </a:rPr>
              <a:t>Prescrizioni e/o invii</a:t>
            </a:r>
          </a:p>
          <a:p>
            <a:r>
              <a:rPr lang="it-IT" altLang="it-IT" sz="2000" b="1">
                <a:solidFill>
                  <a:srgbClr val="002060"/>
                </a:solidFill>
              </a:rPr>
              <a:t>Identificare il piano di cura per appuntamenti successivi</a:t>
            </a:r>
          </a:p>
          <a:p>
            <a:r>
              <a:rPr lang="it-IT" altLang="it-IT" sz="2000" b="1">
                <a:solidFill>
                  <a:srgbClr val="002060"/>
                </a:solidFill>
              </a:rPr>
              <a:t>Indicare gli invii ad altri consulenti</a:t>
            </a:r>
          </a:p>
          <a:p>
            <a:r>
              <a:rPr lang="it-IT" altLang="it-IT" sz="2000" b="1">
                <a:solidFill>
                  <a:srgbClr val="002060"/>
                </a:solidFill>
              </a:rPr>
              <a:t>Annotare nuove medicine prescritte</a:t>
            </a:r>
          </a:p>
        </p:txBody>
      </p:sp>
    </p:spTree>
    <p:extLst>
      <p:ext uri="{BB962C8B-B14F-4D97-AF65-F5344CB8AC3E}">
        <p14:creationId xmlns:p14="http://schemas.microsoft.com/office/powerpoint/2010/main" val="241873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88925"/>
            <a:ext cx="8667750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23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6C0906-37B2-42D0-A447-A0CA9A4AB15B}" type="slidenum">
              <a:rPr lang="it-IT" sz="9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13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7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N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9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5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4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3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N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N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0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zat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724</Words>
  <Application>Microsoft Office PowerPoint</Application>
  <PresentationFormat>Widescreen</PresentationFormat>
  <Paragraphs>101</Paragraphs>
  <Slides>25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17</vt:i4>
      </vt:variant>
      <vt:variant>
        <vt:lpstr>Titoli diapositive</vt:lpstr>
      </vt:variant>
      <vt:variant>
        <vt:i4>25</vt:i4>
      </vt:variant>
    </vt:vector>
  </HeadingPairs>
  <TitlesOfParts>
    <vt:vector size="47" baseType="lpstr">
      <vt:lpstr>Arial</vt:lpstr>
      <vt:lpstr>Calibri</vt:lpstr>
      <vt:lpstr>Calibri Light</vt:lpstr>
      <vt:lpstr>Palatino Linotype</vt:lpstr>
      <vt:lpstr>Times New Roman</vt:lpstr>
      <vt:lpstr>Tema di Office</vt:lpstr>
      <vt:lpstr>7_Tema di Office</vt:lpstr>
      <vt:lpstr>12_Tema di Office</vt:lpstr>
      <vt:lpstr>36_Tema di Office</vt:lpstr>
      <vt:lpstr>8_Tema di Office</vt:lpstr>
      <vt:lpstr>2_Personalizza struttura</vt:lpstr>
      <vt:lpstr>1_Struttura predefinita</vt:lpstr>
      <vt:lpstr>30_Tema di Office</vt:lpstr>
      <vt:lpstr>9_Tema di Office</vt:lpstr>
      <vt:lpstr>27_Struttura predefinita</vt:lpstr>
      <vt:lpstr>19_Tema di Office</vt:lpstr>
      <vt:lpstr>3_Tema di Office</vt:lpstr>
      <vt:lpstr>25_Struttura predefinita</vt:lpstr>
      <vt:lpstr>34_Tema di Office</vt:lpstr>
      <vt:lpstr>5_Tema di Office</vt:lpstr>
      <vt:lpstr>6_Tema di Office</vt:lpstr>
      <vt:lpstr>31_Tema di Office</vt:lpstr>
      <vt:lpstr>Presentazione standard di PowerPoint</vt:lpstr>
      <vt:lpstr>Presentazione standard di PowerPoint</vt:lpstr>
      <vt:lpstr>Presentazione standard di PowerPoint</vt:lpstr>
      <vt:lpstr>Dame Cicely Saunders  (1918-2005) </vt:lpstr>
      <vt:lpstr>Presentazione standard di PowerPoint</vt:lpstr>
      <vt:lpstr>Presentazione standard di PowerPoint</vt:lpstr>
      <vt:lpstr>Cure Palliative: nodi della rete  </vt:lpstr>
      <vt:lpstr>Linee-guida per visita di cure palliative</vt:lpstr>
      <vt:lpstr>Presentazione standard di PowerPoint</vt:lpstr>
      <vt:lpstr>Opioids for the palliation of refractory breathlessness  in adults with advanced disease and terminal illness  Barnes H, Cochrane Database Syst Rev  2016 Mar 31;3(3):CD011008.</vt:lpstr>
      <vt:lpstr>Presentazione standard di PowerPoint</vt:lpstr>
      <vt:lpstr>Palliative sedation therapy does not hasten death:  results from a prospective multicenter study   (Maltoni M, Ann Oncol 2009 Jul;20(7):1163-9)</vt:lpstr>
      <vt:lpstr>Presentazione standard di PowerPoint</vt:lpstr>
      <vt:lpstr>Timely Palliative Care: Personalizing the Process of Referral David Hui *, Yvonne Heung and Eduardo Bruera Cancers 2022, 14, 1047. </vt:lpstr>
      <vt:lpstr>Presentazione standard di PowerPoint</vt:lpstr>
      <vt:lpstr>Presentazione standard di PowerPoint</vt:lpstr>
      <vt:lpstr>Presentazione standard di PowerPoint</vt:lpstr>
      <vt:lpstr>Rete formativa della scuola</vt:lpstr>
      <vt:lpstr>Presentazione standard di PowerPoint</vt:lpstr>
      <vt:lpstr>Presentazione standard di PowerPoint</vt:lpstr>
      <vt:lpstr>Sintesi normative di riferimento più recenti</vt:lpstr>
      <vt:lpstr>Proposta di Standard Complessivo per le RLCP adulto (335/100.000)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Francesca Manicardi</cp:lastModifiedBy>
  <cp:revision>9</cp:revision>
  <dcterms:created xsi:type="dcterms:W3CDTF">2025-05-07T15:20:53Z</dcterms:created>
  <dcterms:modified xsi:type="dcterms:W3CDTF">2025-05-26T08:23:26Z</dcterms:modified>
</cp:coreProperties>
</file>